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385E044-3F90-417D-8555-608CDB2F27D1}" type="datetimeFigureOut">
              <a:rPr lang="en-US" smtClean="0"/>
              <a:pPr/>
              <a:t>3/19/2020</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00BD553-BD02-40B4-B0AE-D16A64634963}" type="slidenum">
              <a:rPr lang="en-IN" smtClean="0"/>
              <a:pPr/>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85E044-3F90-417D-8555-608CDB2F27D1}" type="datetimeFigureOut">
              <a:rPr lang="en-US" smtClean="0"/>
              <a:pPr/>
              <a:t>3/19/2020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0BD553-BD02-40B4-B0AE-D16A64634963}"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00BD553-BD02-40B4-B0AE-D16A64634963}" type="slidenum">
              <a:rPr lang="en-IN" smtClean="0"/>
              <a:pPr/>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385E044-3F90-417D-8555-608CDB2F27D1}" type="datetimeFigureOut">
              <a:rPr lang="en-US" smtClean="0"/>
              <a:pPr/>
              <a:t>3/19/2020</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385E044-3F90-417D-8555-608CDB2F27D1}" type="datetimeFigureOut">
              <a:rPr lang="en-US" smtClean="0"/>
              <a:pPr/>
              <a:t>3/19/2020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600BD553-BD02-40B4-B0AE-D16A64634963}" type="slidenum">
              <a:rPr lang="en-IN" smtClean="0"/>
              <a:pPr/>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A385E044-3F90-417D-8555-608CDB2F27D1}" type="datetimeFigureOut">
              <a:rPr lang="en-US" smtClean="0"/>
              <a:pPr/>
              <a:t>3/19/2020</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00BD553-BD02-40B4-B0AE-D16A64634963}" type="slidenum">
              <a:rPr lang="en-IN" smtClean="0"/>
              <a:pPr/>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385E044-3F90-417D-8555-608CDB2F27D1}" type="datetimeFigureOut">
              <a:rPr lang="en-US" smtClean="0"/>
              <a:pPr/>
              <a:t>3/19/2020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00BD553-BD02-40B4-B0AE-D16A64634963}" type="slidenum">
              <a:rPr lang="en-IN" smtClean="0"/>
              <a:pPr/>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385E044-3F90-417D-8555-608CDB2F27D1}" type="datetimeFigureOut">
              <a:rPr lang="en-US" smtClean="0"/>
              <a:pPr/>
              <a:t>3/19/2020</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00BD553-BD02-40B4-B0AE-D16A64634963}" type="slidenum">
              <a:rPr lang="en-IN" smtClean="0"/>
              <a:pPr/>
              <a:t>‹#›</a:t>
            </a:fld>
            <a:endParaRPr lang="en-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385E044-3F90-417D-8555-608CDB2F27D1}" type="datetimeFigureOut">
              <a:rPr lang="en-US" smtClean="0"/>
              <a:pPr/>
              <a:t>3/19/2020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600BD553-BD02-40B4-B0AE-D16A6463496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385E044-3F90-417D-8555-608CDB2F27D1}" type="datetimeFigureOut">
              <a:rPr lang="en-US" smtClean="0"/>
              <a:pPr/>
              <a:t>3/19/2020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00BD553-BD02-40B4-B0AE-D16A6463496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00BD553-BD02-40B4-B0AE-D16A64634963}" type="slidenum">
              <a:rPr lang="en-IN" smtClean="0"/>
              <a:pPr/>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385E044-3F90-417D-8555-608CDB2F27D1}" type="datetimeFigureOut">
              <a:rPr lang="en-US" smtClean="0"/>
              <a:pPr/>
              <a:t>3/19/2020</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00BD553-BD02-40B4-B0AE-D16A64634963}" type="slidenum">
              <a:rPr lang="en-IN" smtClean="0"/>
              <a:pPr/>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385E044-3F90-417D-8555-608CDB2F27D1}" type="datetimeFigureOut">
              <a:rPr lang="en-US" smtClean="0"/>
              <a:pPr/>
              <a:t>3/19/2020</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385E044-3F90-417D-8555-608CDB2F27D1}" type="datetimeFigureOut">
              <a:rPr lang="en-US" smtClean="0"/>
              <a:pPr/>
              <a:t>3/19/2020</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00BD553-BD02-40B4-B0AE-D16A64634963}" type="slidenum">
              <a:rPr lang="en-IN" smtClean="0"/>
              <a:pPr/>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IN" sz="3600" dirty="0" smtClean="0">
                <a:solidFill>
                  <a:schemeClr val="tx1"/>
                </a:solidFill>
              </a:rPr>
              <a:t>II B. Com</a:t>
            </a:r>
            <a:endParaRPr lang="en-IN" sz="3600" dirty="0">
              <a:solidFill>
                <a:schemeClr val="tx1"/>
              </a:solidFill>
            </a:endParaRPr>
          </a:p>
        </p:txBody>
      </p:sp>
      <p:sp>
        <p:nvSpPr>
          <p:cNvPr id="2" name="Title 1"/>
          <p:cNvSpPr>
            <a:spLocks noGrp="1"/>
          </p:cNvSpPr>
          <p:nvPr>
            <p:ph type="ctrTitle"/>
          </p:nvPr>
        </p:nvSpPr>
        <p:spPr/>
        <p:txBody>
          <a:bodyPr/>
          <a:lstStyle/>
          <a:p>
            <a:r>
              <a:rPr lang="en-IN" b="1" dirty="0" smtClean="0"/>
              <a:t>ROYALTY ACOUNTS- MAIN LEASE</a:t>
            </a:r>
            <a:endParaRPr lang="en-IN"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r>
              <a:rPr lang="en-IN" dirty="0" smtClean="0"/>
              <a:t> </a:t>
            </a:r>
            <a:r>
              <a:rPr lang="en-IN" dirty="0"/>
              <a:t/>
            </a:r>
            <a:br>
              <a:rPr lang="en-IN" dirty="0"/>
            </a:br>
            <a:r>
              <a:rPr lang="en-IN" dirty="0" smtClean="0"/>
              <a:t/>
            </a:r>
            <a:br>
              <a:rPr lang="en-IN" dirty="0" smtClean="0"/>
            </a:br>
            <a:r>
              <a:rPr lang="en-IN" dirty="0" smtClean="0"/>
              <a:t> </a:t>
            </a:r>
            <a:r>
              <a:rPr lang="en-IN" b="1" dirty="0" smtClean="0">
                <a:solidFill>
                  <a:srgbClr val="FF0000"/>
                </a:solidFill>
              </a:rPr>
              <a:t>Meaning:</a:t>
            </a:r>
            <a:endParaRPr lang="en-IN" b="1" dirty="0">
              <a:solidFill>
                <a:srgbClr val="FF0000"/>
              </a:solidFill>
            </a:endParaRPr>
          </a:p>
        </p:txBody>
      </p:sp>
      <p:sp>
        <p:nvSpPr>
          <p:cNvPr id="3" name="Content Placeholder 2"/>
          <p:cNvSpPr>
            <a:spLocks noGrp="1"/>
          </p:cNvSpPr>
          <p:nvPr>
            <p:ph sz="quarter" idx="1"/>
          </p:nvPr>
        </p:nvSpPr>
        <p:spPr/>
        <p:txBody>
          <a:bodyPr/>
          <a:lstStyle/>
          <a:p>
            <a:endParaRPr lang="en-IN" dirty="0" smtClean="0"/>
          </a:p>
          <a:p>
            <a:endParaRPr lang="en-IN" dirty="0" smtClean="0"/>
          </a:p>
          <a:p>
            <a:pPr>
              <a:buNone/>
            </a:pPr>
            <a:endParaRPr lang="en-IN" dirty="0" smtClean="0"/>
          </a:p>
          <a:p>
            <a:pPr algn="just"/>
            <a:r>
              <a:rPr lang="en-IN" dirty="0" smtClean="0"/>
              <a:t>Compensation, consideration or fee paid for a license to use an intellectual property or natural resources, computed usually as a percentage of revenue or profit realised from the use.</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solidFill>
                  <a:srgbClr val="FF0000"/>
                </a:solidFill>
              </a:rPr>
              <a:t>P</a:t>
            </a:r>
            <a:r>
              <a:rPr lang="en-IN" b="1" dirty="0" smtClean="0">
                <a:solidFill>
                  <a:srgbClr val="FF0000"/>
                </a:solidFill>
              </a:rPr>
              <a:t>arties</a:t>
            </a:r>
            <a:endParaRPr lang="en-IN" b="1" dirty="0">
              <a:solidFill>
                <a:srgbClr val="FF0000"/>
              </a:solidFill>
            </a:endParaRPr>
          </a:p>
        </p:txBody>
      </p:sp>
      <p:sp>
        <p:nvSpPr>
          <p:cNvPr id="3" name="Content Placeholder 2"/>
          <p:cNvSpPr>
            <a:spLocks noGrp="1"/>
          </p:cNvSpPr>
          <p:nvPr>
            <p:ph sz="quarter" idx="1"/>
          </p:nvPr>
        </p:nvSpPr>
        <p:spPr/>
        <p:txBody>
          <a:bodyPr>
            <a:normAutofit/>
          </a:bodyPr>
          <a:lstStyle/>
          <a:p>
            <a:r>
              <a:rPr lang="en-IN" sz="4400" dirty="0" err="1" smtClean="0"/>
              <a:t>Lessor</a:t>
            </a:r>
            <a:endParaRPr lang="en-IN" sz="4400" dirty="0" smtClean="0"/>
          </a:p>
          <a:p>
            <a:r>
              <a:rPr lang="en-IN" sz="4400" dirty="0" smtClean="0"/>
              <a:t>Lessee</a:t>
            </a:r>
          </a:p>
          <a:p>
            <a:pPr>
              <a:buNone/>
            </a:pPr>
            <a:endParaRPr lang="en-IN" sz="4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1142984"/>
          </a:xfrm>
        </p:spPr>
        <p:txBody>
          <a:bodyPr>
            <a:normAutofit fontScale="90000"/>
          </a:bodyPr>
          <a:lstStyle/>
          <a:p>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b="1" dirty="0" smtClean="0">
                <a:solidFill>
                  <a:srgbClr val="FF0000"/>
                </a:solidFill>
              </a:rPr>
              <a:t>Types</a:t>
            </a:r>
            <a:br>
              <a:rPr lang="en-IN" b="1" dirty="0" smtClean="0">
                <a:solidFill>
                  <a:srgbClr val="FF0000"/>
                </a:solidFill>
              </a:rPr>
            </a:br>
            <a:endParaRPr lang="en-IN" b="1" dirty="0">
              <a:solidFill>
                <a:srgbClr val="FF0000"/>
              </a:solidFill>
            </a:endParaRPr>
          </a:p>
        </p:txBody>
      </p:sp>
      <p:sp>
        <p:nvSpPr>
          <p:cNvPr id="3" name="Content Placeholder 2"/>
          <p:cNvSpPr>
            <a:spLocks noGrp="1"/>
          </p:cNvSpPr>
          <p:nvPr>
            <p:ph sz="quarter" idx="1"/>
          </p:nvPr>
        </p:nvSpPr>
        <p:spPr/>
        <p:txBody>
          <a:bodyPr/>
          <a:lstStyle/>
          <a:p>
            <a:r>
              <a:rPr lang="en-IN" dirty="0" smtClean="0"/>
              <a:t>Patent royalty</a:t>
            </a:r>
          </a:p>
          <a:p>
            <a:r>
              <a:rPr lang="en-IN" dirty="0" smtClean="0"/>
              <a:t>Copyright royalty</a:t>
            </a:r>
          </a:p>
          <a:p>
            <a:r>
              <a:rPr lang="en-IN" dirty="0" smtClean="0"/>
              <a:t>Mining royalty</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
            </a:r>
            <a:br>
              <a:rPr lang="en-IN" dirty="0" smtClean="0"/>
            </a:br>
            <a:endParaRPr lang="en-IN" dirty="0"/>
          </a:p>
        </p:txBody>
      </p:sp>
      <p:sp>
        <p:nvSpPr>
          <p:cNvPr id="3" name="Content Placeholder 2"/>
          <p:cNvSpPr>
            <a:spLocks noGrp="1"/>
          </p:cNvSpPr>
          <p:nvPr>
            <p:ph sz="quarter" idx="1"/>
          </p:nvPr>
        </p:nvSpPr>
        <p:spPr>
          <a:xfrm>
            <a:off x="457200" y="714356"/>
            <a:ext cx="8229600" cy="5411807"/>
          </a:xfrm>
        </p:spPr>
        <p:txBody>
          <a:bodyPr>
            <a:normAutofit/>
          </a:bodyPr>
          <a:lstStyle/>
          <a:p>
            <a:endParaRPr lang="en-IN" dirty="0" smtClean="0"/>
          </a:p>
          <a:p>
            <a:endParaRPr lang="en-IN" dirty="0" smtClean="0"/>
          </a:p>
          <a:p>
            <a:pPr algn="just"/>
            <a:r>
              <a:rPr lang="en-IN" dirty="0" smtClean="0"/>
              <a:t>Patent Royalty is the periodical consideration or payment,  basically on the output, made by the lessee of a patent or patent right to the </a:t>
            </a:r>
            <a:r>
              <a:rPr lang="en-IN" dirty="0" err="1" smtClean="0"/>
              <a:t>lessor</a:t>
            </a:r>
            <a:r>
              <a:rPr lang="en-IN" dirty="0" smtClean="0"/>
              <a:t>.</a:t>
            </a:r>
          </a:p>
          <a:p>
            <a:pPr algn="just"/>
            <a:r>
              <a:rPr lang="en-IN" dirty="0" smtClean="0"/>
              <a:t>Copyright Royalty is the periodical consideration or payment based on the sale, made by the lessee of a copyright to the </a:t>
            </a:r>
            <a:r>
              <a:rPr lang="en-IN" dirty="0" err="1" smtClean="0"/>
              <a:t>lessor</a:t>
            </a:r>
            <a:r>
              <a:rPr lang="en-IN" dirty="0" smtClean="0"/>
              <a:t> i.e., author.</a:t>
            </a:r>
          </a:p>
          <a:p>
            <a:pPr algn="just"/>
            <a:r>
              <a:rPr lang="en-IN" dirty="0" smtClean="0"/>
              <a:t>Mining Royalty is the periodical consideration based on the output, made by the lessee of a mine or quarry to the </a:t>
            </a:r>
            <a:r>
              <a:rPr lang="en-IN" dirty="0" err="1" smtClean="0"/>
              <a:t>lessor</a:t>
            </a:r>
            <a:r>
              <a:rPr lang="en-IN" dirty="0" smtClean="0"/>
              <a:t> or the landlord.</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solidFill>
                  <a:srgbClr val="FF0000"/>
                </a:solidFill>
              </a:rPr>
              <a:t>Terms used in accounting for royalties:</a:t>
            </a:r>
            <a:endParaRPr lang="en-IN" b="1" dirty="0">
              <a:solidFill>
                <a:srgbClr val="FF0000"/>
              </a:solidFill>
            </a:endParaRPr>
          </a:p>
        </p:txBody>
      </p:sp>
      <p:sp>
        <p:nvSpPr>
          <p:cNvPr id="3" name="Content Placeholder 2"/>
          <p:cNvSpPr>
            <a:spLocks noGrp="1"/>
          </p:cNvSpPr>
          <p:nvPr>
            <p:ph sz="quarter" idx="1"/>
          </p:nvPr>
        </p:nvSpPr>
        <p:spPr/>
        <p:txBody>
          <a:bodyPr>
            <a:normAutofit/>
          </a:bodyPr>
          <a:lstStyle/>
          <a:p>
            <a:r>
              <a:rPr lang="en-IN" dirty="0" smtClean="0"/>
              <a:t>Minimum Rent</a:t>
            </a:r>
          </a:p>
          <a:p>
            <a:r>
              <a:rPr lang="en-IN" dirty="0" err="1" smtClean="0"/>
              <a:t>Shortworkings</a:t>
            </a:r>
            <a:endParaRPr lang="en-IN" dirty="0" smtClean="0"/>
          </a:p>
          <a:p>
            <a:pPr>
              <a:buNone/>
            </a:pPr>
            <a:endParaRPr lang="en-IN" dirty="0" smtClean="0"/>
          </a:p>
          <a:p>
            <a:pPr algn="just">
              <a:buNone/>
            </a:pPr>
            <a:r>
              <a:rPr lang="en-IN" dirty="0" smtClean="0"/>
              <a:t>Minimum rent is the minimum periodical amount that the landlord will receive from the lessee, even if the actual royalty as calculated on the basis of actual production or sale is less than such minimum amount.</a:t>
            </a:r>
          </a:p>
          <a:p>
            <a:pPr algn="just">
              <a:buNone/>
            </a:pPr>
            <a:r>
              <a:rPr lang="en-IN" dirty="0" err="1" smtClean="0"/>
              <a:t>Shortworkings</a:t>
            </a:r>
            <a:r>
              <a:rPr lang="en-IN" dirty="0" smtClean="0"/>
              <a:t> is that amount by which the minimum rent exceeds actual royalty. </a:t>
            </a:r>
          </a:p>
          <a:p>
            <a:pPr>
              <a:buNone/>
            </a:pP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14290"/>
            <a:ext cx="8534400" cy="773262"/>
          </a:xfrm>
        </p:spPr>
        <p:txBody>
          <a:bodyPr/>
          <a:lstStyle/>
          <a:p>
            <a:r>
              <a:rPr lang="en-IN" b="1" dirty="0" smtClean="0">
                <a:solidFill>
                  <a:srgbClr val="FF0000"/>
                </a:solidFill>
              </a:rPr>
              <a:t>Recoupment of </a:t>
            </a:r>
            <a:r>
              <a:rPr lang="en-IN" b="1" dirty="0" err="1">
                <a:solidFill>
                  <a:srgbClr val="FF0000"/>
                </a:solidFill>
              </a:rPr>
              <a:t>S</a:t>
            </a:r>
            <a:r>
              <a:rPr lang="en-IN" b="1" dirty="0" err="1" smtClean="0">
                <a:solidFill>
                  <a:srgbClr val="FF0000"/>
                </a:solidFill>
              </a:rPr>
              <a:t>hortworkings</a:t>
            </a:r>
            <a:endParaRPr lang="en-IN" b="1" dirty="0">
              <a:solidFill>
                <a:srgbClr val="FF0000"/>
              </a:solidFill>
            </a:endParaRPr>
          </a:p>
        </p:txBody>
      </p:sp>
      <p:sp>
        <p:nvSpPr>
          <p:cNvPr id="3" name="Content Placeholder 2"/>
          <p:cNvSpPr>
            <a:spLocks noGrp="1"/>
          </p:cNvSpPr>
          <p:nvPr>
            <p:ph sz="quarter" idx="1"/>
          </p:nvPr>
        </p:nvSpPr>
        <p:spPr/>
        <p:txBody>
          <a:bodyPr/>
          <a:lstStyle/>
          <a:p>
            <a:pPr>
              <a:buNone/>
            </a:pPr>
            <a:endParaRPr lang="en-IN" dirty="0" smtClean="0"/>
          </a:p>
          <a:p>
            <a:pPr>
              <a:buNone/>
            </a:pPr>
            <a:endParaRPr lang="en-IN" dirty="0"/>
          </a:p>
          <a:p>
            <a:pPr>
              <a:buNone/>
            </a:pPr>
            <a:endParaRPr lang="en-IN" dirty="0" smtClean="0"/>
          </a:p>
          <a:p>
            <a:pPr>
              <a:buNone/>
            </a:pPr>
            <a:r>
              <a:rPr lang="en-IN" dirty="0" smtClean="0"/>
              <a:t>The process of adjustment of </a:t>
            </a:r>
            <a:r>
              <a:rPr lang="en-IN" dirty="0" err="1" smtClean="0"/>
              <a:t>shortworking</a:t>
            </a:r>
            <a:r>
              <a:rPr lang="en-IN" dirty="0" smtClean="0"/>
              <a:t> against surplus of royalty.</a:t>
            </a:r>
            <a:endParaRPr lang="en-IN"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31</TotalTime>
  <Words>206</Words>
  <Application>Microsoft Office PowerPoint</Application>
  <PresentationFormat>On-screen Show (4:3)</PresentationFormat>
  <Paragraphs>31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Civic</vt:lpstr>
      <vt:lpstr>ROYALTY ACOUNTS- MAIN LEASE</vt:lpstr>
      <vt:lpstr>     Meaning:</vt:lpstr>
      <vt:lpstr>Parties</vt:lpstr>
      <vt:lpstr>    Types </vt:lpstr>
      <vt:lpstr> </vt:lpstr>
      <vt:lpstr>Terms used in accounting for royalties:</vt:lpstr>
      <vt:lpstr>Recoupment of Shortworkings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ROYALTY ACOUNTS- MAIN LEASE</dc:title>
  <dc:creator>BBH</dc:creator>
  <cp:lastModifiedBy>Dell</cp:lastModifiedBy>
  <cp:revision>14</cp:revision>
  <dcterms:created xsi:type="dcterms:W3CDTF">2020-03-19T04:25:23Z</dcterms:created>
  <dcterms:modified xsi:type="dcterms:W3CDTF">2020-03-19T13:47:13Z</dcterms:modified>
</cp:coreProperties>
</file>